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62" r:id="rId5"/>
    <p:sldId id="259" r:id="rId6"/>
    <p:sldId id="263" r:id="rId7"/>
    <p:sldId id="260" r:id="rId8"/>
    <p:sldId id="261" r:id="rId9"/>
    <p:sldId id="264" r:id="rId1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380" y="-10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ubtitle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0A744F76-888E-40CA-881A-BA247D2B3044}" type="datetimeFigureOut">
              <a:rPr lang="en-GB" smtClean="0"/>
              <a:t>29/11/2018</a:t>
            </a:fld>
            <a:endParaRPr lang="en-GB"/>
          </a:p>
        </p:txBody>
      </p:sp>
      <p:sp>
        <p:nvSpPr>
          <p:cNvPr id="17" name="Footer Placeholder 16"/>
          <p:cNvSpPr>
            <a:spLocks noGrp="1"/>
          </p:cNvSpPr>
          <p:nvPr>
            <p:ph type="ftr" sz="quarter" idx="11"/>
          </p:nvPr>
        </p:nvSpPr>
        <p:spPr/>
        <p:txBody>
          <a:bodyPr/>
          <a:lstStyle/>
          <a:p>
            <a:endParaRPr lang="en-GB"/>
          </a:p>
        </p:txBody>
      </p:sp>
      <p:sp>
        <p:nvSpPr>
          <p:cNvPr id="7" name="Straight Connector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Slide Number Placeholder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5C0C1AE1-39AA-4AD1-8003-62639AB2CA25}" type="slidenum">
              <a:rPr lang="en-GB" smtClean="0"/>
              <a:t>‹#›</a:t>
            </a:fld>
            <a:endParaRPr lang="en-GB"/>
          </a:p>
        </p:txBody>
      </p:sp>
      <p:sp>
        <p:nvSpPr>
          <p:cNvPr id="8" name="Title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3">
                    <a:shade val="75000"/>
                  </a:schemeClr>
                </a:solidFill>
              </a:defRPr>
            </a:lvl1p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0A744F76-888E-40CA-881A-BA247D2B3044}" type="datetimeFigureOut">
              <a:rPr lang="en-GB" smtClean="0"/>
              <a:t>29/11/2018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a:xfrm>
            <a:off x="4361688" y="1026372"/>
            <a:ext cx="457200" cy="441325"/>
          </a:xfrm>
        </p:spPr>
        <p:txBody>
          <a:bodyPr/>
          <a:lstStyle/>
          <a:p>
            <a:fld id="{5C0C1AE1-39AA-4AD1-8003-62639AB2CA25}" type="slidenum">
              <a:rPr lang="en-GB" smtClean="0"/>
              <a:t>‹#›</a:t>
            </a:fld>
            <a:endParaRPr lang="en-GB"/>
          </a:p>
        </p:txBody>
      </p:sp>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3" name="Rectangle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Rectangle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Footer Placeholder 4"/>
          <p:cNvSpPr>
            <a:spLocks noGrp="1"/>
          </p:cNvSpPr>
          <p:nvPr>
            <p:ph type="ftr" sz="quarter" idx="11"/>
          </p:nvPr>
        </p:nvSpPr>
        <p:spPr/>
        <p:txBody>
          <a:bodyPr/>
          <a:lstStyle/>
          <a:p>
            <a:endParaRPr lang="en-GB"/>
          </a:p>
        </p:txBody>
      </p:sp>
      <p:sp>
        <p:nvSpPr>
          <p:cNvPr id="4" name="Date Placeholder 3"/>
          <p:cNvSpPr>
            <a:spLocks noGrp="1"/>
          </p:cNvSpPr>
          <p:nvPr>
            <p:ph type="dt" sz="half" idx="10"/>
          </p:nvPr>
        </p:nvSpPr>
        <p:spPr/>
        <p:txBody>
          <a:bodyPr/>
          <a:lstStyle/>
          <a:p>
            <a:fld id="{0A744F76-888E-40CA-881A-BA247D2B3044}" type="datetimeFigureOut">
              <a:rPr lang="en-GB" smtClean="0"/>
              <a:t>29/11/2018</a:t>
            </a:fld>
            <a:endParaRPr lang="en-GB"/>
          </a:p>
        </p:txBody>
      </p:sp>
      <p:sp>
        <p:nvSpPr>
          <p:cNvPr id="8" name="Straight Connector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Oval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5C0C1AE1-39AA-4AD1-8003-62639AB2CA25}" type="slidenum">
              <a:rPr lang="en-GB" smtClean="0"/>
              <a:t>‹#›</a:t>
            </a:fld>
            <a:endParaRPr lang="en-GB"/>
          </a:p>
        </p:txBody>
      </p:sp>
      <p:sp>
        <p:nvSpPr>
          <p:cNvPr id="2" name="Title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758952"/>
          </a:xfrm>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a:xfrm>
            <a:off x="5791200" y="6409944"/>
            <a:ext cx="3044952" cy="365760"/>
          </a:xfrm>
        </p:spPr>
        <p:txBody>
          <a:bodyPr/>
          <a:lstStyle/>
          <a:p>
            <a:fld id="{0A744F76-888E-40CA-881A-BA247D2B3044}" type="datetimeFigureOut">
              <a:rPr lang="en-GB" smtClean="0"/>
              <a:t>29/11/2018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C0C1AE1-39AA-4AD1-8003-62639AB2CA25}" type="slidenum">
              <a:rPr lang="en-GB" smtClean="0"/>
              <a:t>‹#›</a:t>
            </a:fld>
            <a:endParaRPr lang="en-GB"/>
          </a:p>
        </p:txBody>
      </p:sp>
      <p:sp>
        <p:nvSpPr>
          <p:cNvPr id="8" name="Straight Connector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Content Placeholder 9"/>
          <p:cNvSpPr>
            <a:spLocks noGrp="1"/>
          </p:cNvSpPr>
          <p:nvPr>
            <p:ph sz="half" idx="1"/>
          </p:nvPr>
        </p:nvSpPr>
        <p:spPr>
          <a:xfrm>
            <a:off x="301752"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Content Placeholder 11"/>
          <p:cNvSpPr>
            <a:spLocks noGrp="1"/>
          </p:cNvSpPr>
          <p:nvPr>
            <p:ph sz="half" idx="2"/>
          </p:nvPr>
        </p:nvSpPr>
        <p:spPr>
          <a:xfrm>
            <a:off x="4800600"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1">
        <a:schemeClr val="bg2"/>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0A744F76-888E-40CA-881A-BA247D2B3044}" type="datetimeFigureOut">
              <a:rPr lang="en-GB" smtClean="0"/>
              <a:t>29/11/2018</a:t>
            </a:fld>
            <a:endParaRPr lang="en-GB"/>
          </a:p>
        </p:txBody>
      </p:sp>
      <p:sp>
        <p:nvSpPr>
          <p:cNvPr id="8" name="Footer Placeholder 7"/>
          <p:cNvSpPr>
            <a:spLocks noGrp="1"/>
          </p:cNvSpPr>
          <p:nvPr>
            <p:ph type="ftr" sz="quarter" idx="11"/>
          </p:nvPr>
        </p:nvSpPr>
        <p:spPr>
          <a:xfrm>
            <a:off x="304800" y="6409944"/>
            <a:ext cx="3581400" cy="365760"/>
          </a:xfrm>
        </p:spPr>
        <p:txBody>
          <a:bodyPr/>
          <a:lstStyle/>
          <a:p>
            <a:endParaRPr lang="en-GB"/>
          </a:p>
        </p:txBody>
      </p:sp>
      <p:sp>
        <p:nvSpPr>
          <p:cNvPr id="15" name="Straight Connector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301752" y="2471383"/>
            <a:ext cx="4041648" cy="3818404"/>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Oval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lide Number Placeholder 8"/>
          <p:cNvSpPr>
            <a:spLocks noGrp="1"/>
          </p:cNvSpPr>
          <p:nvPr>
            <p:ph type="sldNum" sz="quarter" idx="12"/>
          </p:nvPr>
        </p:nvSpPr>
        <p:spPr>
          <a:xfrm>
            <a:off x="4343400" y="1042416"/>
            <a:ext cx="457200" cy="441325"/>
          </a:xfrm>
        </p:spPr>
        <p:txBody>
          <a:bodyPr/>
          <a:lstStyle>
            <a:lvl1pPr algn="ctr">
              <a:defRPr/>
            </a:lvl1pPr>
          </a:lstStyle>
          <a:p>
            <a:fld id="{5C0C1AE1-39AA-4AD1-8003-62639AB2CA25}" type="slidenum">
              <a:rPr lang="en-GB" smtClean="0"/>
              <a:t>‹#›</a:t>
            </a:fld>
            <a:endParaRPr lang="en-GB"/>
          </a:p>
        </p:txBody>
      </p:sp>
      <p:sp>
        <p:nvSpPr>
          <p:cNvPr id="23" name="Title 22"/>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0A744F76-888E-40CA-881A-BA247D2B3044}" type="datetimeFigureOut">
              <a:rPr lang="en-GB" smtClean="0"/>
              <a:t>29/11/2018</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a:xfrm>
            <a:off x="4343400" y="1036020"/>
            <a:ext cx="457200" cy="441325"/>
          </a:xfrm>
        </p:spPr>
        <p:txBody>
          <a:bodyPr/>
          <a:lstStyle/>
          <a:p>
            <a:fld id="{5C0C1AE1-39AA-4AD1-8003-62639AB2CA25}" type="slidenum">
              <a:rPr lang="en-GB" smtClean="0"/>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Rectangle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Rectangle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Date Placeholder 1"/>
          <p:cNvSpPr>
            <a:spLocks noGrp="1"/>
          </p:cNvSpPr>
          <p:nvPr>
            <p:ph type="dt" sz="half" idx="10"/>
          </p:nvPr>
        </p:nvSpPr>
        <p:spPr/>
        <p:txBody>
          <a:bodyPr/>
          <a:lstStyle/>
          <a:p>
            <a:fld id="{0A744F76-888E-40CA-881A-BA247D2B3044}" type="datetimeFigureOut">
              <a:rPr lang="en-GB" smtClean="0"/>
              <a:t>29/11/2018</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a:xfrm>
            <a:off x="4267200" y="6324600"/>
            <a:ext cx="609600" cy="441324"/>
          </a:xfrm>
        </p:spPr>
        <p:txBody>
          <a:bodyPr/>
          <a:lstStyle>
            <a:lvl1pPr>
              <a:defRPr>
                <a:solidFill>
                  <a:srgbClr val="FFFFFF"/>
                </a:solidFill>
              </a:defRPr>
            </a:lvl1pPr>
          </a:lstStyle>
          <a:p>
            <a:fld id="{5C0C1AE1-39AA-4AD1-8003-62639AB2CA25}" type="slidenum">
              <a:rPr lang="en-GB" smtClean="0"/>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tangle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5C0C1AE1-39AA-4AD1-8003-62639AB2CA25}" type="slidenum">
              <a:rPr lang="en-GB" smtClean="0"/>
              <a:t>‹#›</a:t>
            </a:fld>
            <a:endParaRPr lang="en-GB"/>
          </a:p>
        </p:txBody>
      </p:sp>
      <p:sp>
        <p:nvSpPr>
          <p:cNvPr id="21" name="Rectangle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p:txBody>
          <a:bodyPr/>
          <a:lstStyle/>
          <a:p>
            <a:fld id="{0A744F76-888E-40CA-881A-BA247D2B3044}" type="datetimeFigureOut">
              <a:rPr lang="en-GB" smtClean="0"/>
              <a:t>29/11/2018</a:t>
            </a:fld>
            <a:endParaRPr lang="en-GB"/>
          </a:p>
        </p:txBody>
      </p:sp>
      <p:sp>
        <p:nvSpPr>
          <p:cNvPr id="6" name="Footer Placeholder 5"/>
          <p:cNvSpPr>
            <a:spLocks noGrp="1"/>
          </p:cNvSpPr>
          <p:nvPr>
            <p:ph type="ftr" sz="quarter" idx="11"/>
          </p:nvPr>
        </p:nvSpPr>
        <p:spPr>
          <a:xfrm>
            <a:off x="301752" y="6410848"/>
            <a:ext cx="3383280" cy="365760"/>
          </a:xfrm>
        </p:spPr>
        <p:txBody>
          <a:bodyPr/>
          <a:lstStyle/>
          <a:p>
            <a:endParaRPr lang="en-GB"/>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tangle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Oval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p>
            <a:fld id="{5C0C1AE1-39AA-4AD1-8003-62639AB2CA25}" type="slidenum">
              <a:rPr lang="en-GB" smtClean="0"/>
              <a:t>‹#›</a:t>
            </a:fld>
            <a:endParaRPr lang="en-GB"/>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22" name="Rectangle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a:xfrm>
            <a:off x="5788152" y="6404984"/>
            <a:ext cx="3044952" cy="365760"/>
          </a:xfrm>
        </p:spPr>
        <p:txBody>
          <a:bodyPr/>
          <a:lstStyle/>
          <a:p>
            <a:fld id="{0A744F76-888E-40CA-881A-BA247D2B3044}" type="datetimeFigureOut">
              <a:rPr lang="en-GB" smtClean="0"/>
              <a:t>29/11/2018</a:t>
            </a:fld>
            <a:endParaRPr lang="en-GB"/>
          </a:p>
        </p:txBody>
      </p:sp>
      <p:sp>
        <p:nvSpPr>
          <p:cNvPr id="6" name="Footer Placeholder 5"/>
          <p:cNvSpPr>
            <a:spLocks noGrp="1"/>
          </p:cNvSpPr>
          <p:nvPr>
            <p:ph type="ftr" sz="quarter" idx="11"/>
          </p:nvPr>
        </p:nvSpPr>
        <p:spPr>
          <a:xfrm>
            <a:off x="301752" y="6410848"/>
            <a:ext cx="3584448" cy="365760"/>
          </a:xfrm>
        </p:spPr>
        <p:txBody>
          <a:bodyPr/>
          <a:lstStyle/>
          <a:p>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0A744F76-888E-40CA-881A-BA247D2B3044}" type="datetimeFigureOut">
              <a:rPr lang="en-GB" smtClean="0"/>
              <a:t>29/11/2018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C0C1AE1-39AA-4AD1-8003-62639AB2CA25}" type="slidenum">
              <a:rPr lang="en-GB" smtClean="0"/>
              <a:t>‹#›</a:t>
            </a:fld>
            <a:endParaRPr lang="en-GB"/>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2"/>
      </p:bgRef>
    </p:bg>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Straight Connector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Oval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6915912" y="3009901"/>
            <a:ext cx="457200" cy="441325"/>
          </a:xfrm>
        </p:spPr>
        <p:txBody>
          <a:bodyPr/>
          <a:lstStyle/>
          <a:p>
            <a:fld id="{5C0C1AE1-39AA-4AD1-8003-62639AB2CA25}" type="slidenum">
              <a:rPr lang="en-GB" smtClean="0"/>
              <a:t>‹#›</a:t>
            </a:fld>
            <a:endParaRPr lang="en-GB"/>
          </a:p>
        </p:txBody>
      </p:sp>
      <p:sp>
        <p:nvSpPr>
          <p:cNvPr id="3" name="Vertical Text Placeholder 2"/>
          <p:cNvSpPr>
            <a:spLocks noGrp="1"/>
          </p:cNvSpPr>
          <p:nvPr>
            <p:ph type="body" orient="vert" idx="1"/>
          </p:nvPr>
        </p:nvSpPr>
        <p:spPr>
          <a:xfrm>
            <a:off x="304800" y="304800"/>
            <a:ext cx="6553200" cy="5821366"/>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0A744F76-888E-40CA-881A-BA247D2B3044}" type="datetimeFigureOut">
              <a:rPr lang="en-GB" smtClean="0"/>
              <a:t>29/11/2018</a:t>
            </a:fld>
            <a:endParaRPr lang="en-GB"/>
          </a:p>
        </p:txBody>
      </p:sp>
      <p:sp>
        <p:nvSpPr>
          <p:cNvPr id="5" name="Footer Placeholder 4"/>
          <p:cNvSpPr>
            <a:spLocks noGrp="1"/>
          </p:cNvSpPr>
          <p:nvPr>
            <p:ph type="ftr" sz="quarter" idx="11"/>
          </p:nvPr>
        </p:nvSpPr>
        <p:spPr/>
        <p:txBody>
          <a:bodyPr/>
          <a:lstStyle/>
          <a:p>
            <a:endParaRPr lang="en-GB"/>
          </a:p>
        </p:txBody>
      </p:sp>
      <p:sp>
        <p:nvSpPr>
          <p:cNvPr id="2" name="Vertical Title 1"/>
          <p:cNvSpPr>
            <a:spLocks noGrp="1"/>
          </p:cNvSpPr>
          <p:nvPr>
            <p:ph type="title" orient="vert"/>
          </p:nvPr>
        </p:nvSpPr>
        <p:spPr>
          <a:xfrm>
            <a:off x="7391400" y="304801"/>
            <a:ext cx="1447800" cy="5851525"/>
          </a:xfrm>
        </p:spPr>
        <p:txBody>
          <a:bodyPr vert="eaVert"/>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Date Placeholder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0A744F76-888E-40CA-881A-BA247D2B3044}" type="datetimeFigureOut">
              <a:rPr lang="en-GB" smtClean="0"/>
              <a:t>29/11/2018</a:t>
            </a:fld>
            <a:endParaRPr lang="en-GB"/>
          </a:p>
        </p:txBody>
      </p:sp>
      <p:sp>
        <p:nvSpPr>
          <p:cNvPr id="3" name="Footer Placeholder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en-GB"/>
          </a:p>
        </p:txBody>
      </p:sp>
      <p:sp>
        <p:nvSpPr>
          <p:cNvPr id="8" name="Rectangle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5C0C1AE1-39AA-4AD1-8003-62639AB2CA25}" type="slidenum">
              <a:rPr lang="en-GB" smtClean="0"/>
              <a:t>‹#›</a:t>
            </a:fld>
            <a:endParaRPr lang="en-GB"/>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r>
              <a:rPr lang="en-GB" dirty="0" smtClean="0">
                <a:latin typeface="Times New Roman" pitchFamily="18" charset="0"/>
                <a:cs typeface="Times New Roman" pitchFamily="18" charset="0"/>
              </a:rPr>
              <a:t>The significance of farming for food security</a:t>
            </a:r>
            <a:endParaRPr lang="en-GB" dirty="0">
              <a:latin typeface="Times New Roman" pitchFamily="18" charset="0"/>
              <a:cs typeface="Times New Roman" pitchFamily="18" charset="0"/>
            </a:endParaRPr>
          </a:p>
        </p:txBody>
      </p:sp>
      <p:sp>
        <p:nvSpPr>
          <p:cNvPr id="2" name="Title 1"/>
          <p:cNvSpPr>
            <a:spLocks noGrp="1"/>
          </p:cNvSpPr>
          <p:nvPr>
            <p:ph type="ctrTitle"/>
          </p:nvPr>
        </p:nvSpPr>
        <p:spPr/>
        <p:txBody>
          <a:bodyPr/>
          <a:lstStyle/>
          <a:p>
            <a:r>
              <a:rPr lang="en-GB" dirty="0" smtClean="0">
                <a:latin typeface="Times New Roman" pitchFamily="18" charset="0"/>
                <a:cs typeface="Times New Roman" pitchFamily="18" charset="0"/>
              </a:rPr>
              <a:t>URBAN FARMING AND SECURITY</a:t>
            </a:r>
            <a:endParaRPr lang="en-GB" dirty="0">
              <a:latin typeface="Times New Roman" pitchFamily="18" charset="0"/>
              <a:cs typeface="Times New Roman"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latin typeface="Times New Roman" pitchFamily="18" charset="0"/>
                <a:cs typeface="Times New Roman" pitchFamily="18" charset="0"/>
              </a:rPr>
              <a:t>Urban farming and security</a:t>
            </a:r>
            <a:endParaRPr lang="en-GB" dirty="0">
              <a:latin typeface="Times New Roman" pitchFamily="18" charset="0"/>
              <a:cs typeface="Times New Roman" pitchFamily="18" charset="0"/>
            </a:endParaRPr>
          </a:p>
        </p:txBody>
      </p:sp>
      <p:sp>
        <p:nvSpPr>
          <p:cNvPr id="3" name="Content Placeholder 2"/>
          <p:cNvSpPr>
            <a:spLocks noGrp="1"/>
          </p:cNvSpPr>
          <p:nvPr>
            <p:ph sz="quarter" idx="1"/>
          </p:nvPr>
        </p:nvSpPr>
        <p:spPr/>
        <p:txBody>
          <a:bodyPr/>
          <a:lstStyle/>
          <a:p>
            <a:r>
              <a:rPr lang="en-GB" dirty="0" smtClean="0">
                <a:latin typeface="Times New Roman" pitchFamily="18" charset="0"/>
                <a:cs typeface="Times New Roman" pitchFamily="18" charset="0"/>
              </a:rPr>
              <a:t>Food security is a state that guarantees the sufficient availability of food within the country , affordable and accessible. Farming is an integral part of food security; through farming various food products can be harnessed. In the US there are about 10 cities that have progressed following the implementation of urban agriculture ordinance based on innovation.</a:t>
            </a:r>
            <a:endParaRPr lang="en-GB" dirty="0">
              <a:latin typeface="Times New Roman" pitchFamily="18" charset="0"/>
              <a:cs typeface="Times New Roman"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latin typeface="Times New Roman" pitchFamily="18" charset="0"/>
                <a:cs typeface="Times New Roman" pitchFamily="18" charset="0"/>
              </a:rPr>
              <a:t>Detroit, Michigan</a:t>
            </a:r>
            <a:endParaRPr lang="en-GB" dirty="0">
              <a:latin typeface="Times New Roman" pitchFamily="18" charset="0"/>
              <a:cs typeface="Times New Roman" pitchFamily="18" charset="0"/>
            </a:endParaRPr>
          </a:p>
        </p:txBody>
      </p:sp>
      <p:sp>
        <p:nvSpPr>
          <p:cNvPr id="3" name="Content Placeholder 2"/>
          <p:cNvSpPr>
            <a:spLocks noGrp="1"/>
          </p:cNvSpPr>
          <p:nvPr>
            <p:ph sz="quarter" idx="1"/>
          </p:nvPr>
        </p:nvSpPr>
        <p:spPr/>
        <p:txBody>
          <a:bodyPr>
            <a:normAutofit/>
          </a:bodyPr>
          <a:lstStyle/>
          <a:p>
            <a:r>
              <a:rPr lang="en-GB" dirty="0" smtClean="0">
                <a:latin typeface="Times New Roman" pitchFamily="18" charset="0"/>
                <a:cs typeface="Times New Roman" pitchFamily="18" charset="0"/>
              </a:rPr>
              <a:t>In the above cities, a Food Policy Council was introduced in 2009. The objective was to study the local food systems along with urban agriculture and establish how best to implement. </a:t>
            </a:r>
          </a:p>
          <a:p>
            <a:r>
              <a:rPr lang="en-GB" dirty="0" smtClean="0">
                <a:latin typeface="Times New Roman" pitchFamily="18" charset="0"/>
                <a:cs typeface="Times New Roman" pitchFamily="18" charset="0"/>
              </a:rPr>
              <a:t>The zoning strategy has brought the attention and focus on food production which has led to the rise of community gardens, food trucks, small urban growers  and market s for farmers. </a:t>
            </a:r>
            <a:endParaRPr lang="en-GB" dirty="0">
              <a:latin typeface="Times New Roman" pitchFamily="18" charset="0"/>
              <a:cs typeface="Times New Roman"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Urban farming in Detroit</a:t>
            </a:r>
            <a:endParaRPr lang="en-GB" dirty="0"/>
          </a:p>
        </p:txBody>
      </p:sp>
      <p:pic>
        <p:nvPicPr>
          <p:cNvPr id="5" name="Picture Placeholder 4" descr="Detroit farming.jpg"/>
          <p:cNvPicPr>
            <a:picLocks noGrp="1" noChangeAspect="1"/>
          </p:cNvPicPr>
          <p:nvPr>
            <p:ph type="pic" idx="1"/>
          </p:nvPr>
        </p:nvPicPr>
        <p:blipFill>
          <a:blip r:embed="rId2" cstate="print"/>
          <a:srcRect l="14968" r="14968"/>
          <a:stretch>
            <a:fillRect/>
          </a:stretch>
        </p:blipFill>
        <p:spPr/>
      </p:pic>
      <p:sp>
        <p:nvSpPr>
          <p:cNvPr id="4" name="Text Placeholder 3"/>
          <p:cNvSpPr>
            <a:spLocks noGrp="1"/>
          </p:cNvSpPr>
          <p:nvPr>
            <p:ph type="body" sz="half" idx="2"/>
          </p:nvPr>
        </p:nvSpPr>
        <p:spPr/>
        <p:txBody>
          <a:bodyPr>
            <a:normAutofit/>
          </a:bodyPr>
          <a:lstStyle/>
          <a:p>
            <a:r>
              <a:rPr lang="en-GB" dirty="0" smtClean="0"/>
              <a:t>Detroit city is amongst the city that have embraced urban farming and the size of impact has been experienced. The economy within the city has greatly improved plus the living standards of people. Food security is critical for a healthier society. </a:t>
            </a:r>
            <a:endParaRPr lang="en-GB"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latin typeface="Times New Roman" pitchFamily="18" charset="0"/>
                <a:cs typeface="Times New Roman" pitchFamily="18" charset="0"/>
              </a:rPr>
              <a:t>Minneapolis, Minnesota</a:t>
            </a:r>
            <a:endParaRPr lang="en-GB" dirty="0">
              <a:latin typeface="Times New Roman" pitchFamily="18" charset="0"/>
              <a:cs typeface="Times New Roman" pitchFamily="18" charset="0"/>
            </a:endParaRPr>
          </a:p>
        </p:txBody>
      </p:sp>
      <p:sp>
        <p:nvSpPr>
          <p:cNvPr id="3" name="Content Placeholder 2"/>
          <p:cNvSpPr>
            <a:spLocks noGrp="1"/>
          </p:cNvSpPr>
          <p:nvPr>
            <p:ph sz="quarter" idx="1"/>
          </p:nvPr>
        </p:nvSpPr>
        <p:spPr/>
        <p:txBody>
          <a:bodyPr/>
          <a:lstStyle/>
          <a:p>
            <a:r>
              <a:rPr lang="en-GB" dirty="0" smtClean="0">
                <a:latin typeface="Times New Roman" pitchFamily="18" charset="0"/>
                <a:cs typeface="Times New Roman" pitchFamily="18" charset="0"/>
              </a:rPr>
              <a:t>The Urban Agriculture Policy Plan was adopted in 2011 by the Minneapolis City. The plan recommended improvement of urban growers and gardeners. As a result of the policy, the city continuous to promote urban agriculture and increasing local fresh food that is accessed to the residents.</a:t>
            </a:r>
            <a:endParaRPr lang="en-GB" dirty="0">
              <a:latin typeface="Times New Roman" pitchFamily="18" charset="0"/>
              <a:cs typeface="Times New Roman"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Urban farming in the US</a:t>
            </a:r>
            <a:endParaRPr lang="en-GB" dirty="0"/>
          </a:p>
        </p:txBody>
      </p:sp>
      <p:pic>
        <p:nvPicPr>
          <p:cNvPr id="5" name="Picture Placeholder 4" descr="urban farming 2.jpg"/>
          <p:cNvPicPr>
            <a:picLocks noGrp="1" noChangeAspect="1"/>
          </p:cNvPicPr>
          <p:nvPr>
            <p:ph type="pic" idx="1"/>
          </p:nvPr>
        </p:nvPicPr>
        <p:blipFill>
          <a:blip r:embed="rId2" cstate="print"/>
          <a:srcRect t="1453" b="1453"/>
          <a:stretch>
            <a:fillRect/>
          </a:stretch>
        </p:blipFill>
        <p:spPr/>
      </p:pic>
      <p:sp>
        <p:nvSpPr>
          <p:cNvPr id="4" name="Text Placeholder 3"/>
          <p:cNvSpPr>
            <a:spLocks noGrp="1"/>
          </p:cNvSpPr>
          <p:nvPr>
            <p:ph type="body" sz="half" idx="2"/>
          </p:nvPr>
        </p:nvSpPr>
        <p:spPr/>
        <p:txBody>
          <a:bodyPr/>
          <a:lstStyle/>
          <a:p>
            <a:r>
              <a:rPr lang="en-GB" dirty="0" smtClean="0"/>
              <a:t>Urban farming in the US is transforming the economy of most cities  which have embraced. Also, the communities that practised have benefited a lot due to food security and earning income.</a:t>
            </a:r>
            <a:endParaRPr lang="en-GB"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latin typeface="Times New Roman" pitchFamily="18" charset="0"/>
                <a:cs typeface="Times New Roman" pitchFamily="18" charset="0"/>
              </a:rPr>
              <a:t>Significance of  urban family</a:t>
            </a:r>
            <a:endParaRPr lang="en-GB" dirty="0">
              <a:latin typeface="Times New Roman" pitchFamily="18" charset="0"/>
              <a:cs typeface="Times New Roman" pitchFamily="18" charset="0"/>
            </a:endParaRPr>
          </a:p>
        </p:txBody>
      </p:sp>
      <p:sp>
        <p:nvSpPr>
          <p:cNvPr id="3" name="Content Placeholder 2"/>
          <p:cNvSpPr>
            <a:spLocks noGrp="1"/>
          </p:cNvSpPr>
          <p:nvPr>
            <p:ph sz="quarter" idx="1"/>
          </p:nvPr>
        </p:nvSpPr>
        <p:spPr/>
        <p:txBody>
          <a:bodyPr>
            <a:normAutofit/>
          </a:bodyPr>
          <a:lstStyle/>
          <a:p>
            <a:r>
              <a:rPr lang="en-GB" dirty="0" smtClean="0">
                <a:latin typeface="Times New Roman" pitchFamily="18" charset="0"/>
                <a:cs typeface="Times New Roman" pitchFamily="18" charset="0"/>
              </a:rPr>
              <a:t>It acts as source of income for many people and families at large.</a:t>
            </a:r>
          </a:p>
          <a:p>
            <a:r>
              <a:rPr lang="en-GB" dirty="0" smtClean="0">
                <a:latin typeface="Times New Roman" pitchFamily="18" charset="0"/>
                <a:cs typeface="Times New Roman" pitchFamily="18" charset="0"/>
              </a:rPr>
              <a:t>Families can be able to access fresh and healthy food at all time which is good for body growth and development.</a:t>
            </a:r>
          </a:p>
          <a:p>
            <a:r>
              <a:rPr lang="en-GB" dirty="0" smtClean="0">
                <a:latin typeface="Times New Roman" pitchFamily="18" charset="0"/>
                <a:cs typeface="Times New Roman" pitchFamily="18" charset="0"/>
              </a:rPr>
              <a:t>Encourages sustainability </a:t>
            </a:r>
          </a:p>
          <a:p>
            <a:r>
              <a:rPr lang="en-GB" dirty="0" smtClean="0">
                <a:latin typeface="Times New Roman" pitchFamily="18" charset="0"/>
                <a:cs typeface="Times New Roman" pitchFamily="18" charset="0"/>
              </a:rPr>
              <a:t>Promotes the growth and development of food security.</a:t>
            </a:r>
          </a:p>
          <a:p>
            <a:r>
              <a:rPr lang="en-GB" dirty="0" smtClean="0">
                <a:latin typeface="Times New Roman" pitchFamily="18" charset="0"/>
                <a:cs typeface="Times New Roman" pitchFamily="18" charset="0"/>
              </a:rPr>
              <a:t>Promotes the local economy creating a healthy society and well educated.</a:t>
            </a:r>
          </a:p>
          <a:p>
            <a:r>
              <a:rPr lang="en-GB" dirty="0" smtClean="0">
                <a:latin typeface="Times New Roman" pitchFamily="18" charset="0"/>
                <a:cs typeface="Times New Roman" pitchFamily="18" charset="0"/>
              </a:rPr>
              <a:t>Creation of employment</a:t>
            </a:r>
            <a:endParaRPr lang="en-GB" dirty="0">
              <a:latin typeface="Times New Roman" pitchFamily="18" charset="0"/>
              <a:cs typeface="Times New Roman" pitchFamily="18"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latin typeface="Times New Roman" pitchFamily="18" charset="0"/>
                <a:cs typeface="Times New Roman" pitchFamily="18" charset="0"/>
              </a:rPr>
              <a:t>Conclusion </a:t>
            </a:r>
            <a:endParaRPr lang="en-GB" dirty="0">
              <a:latin typeface="Times New Roman" pitchFamily="18" charset="0"/>
              <a:cs typeface="Times New Roman" pitchFamily="18" charset="0"/>
            </a:endParaRPr>
          </a:p>
        </p:txBody>
      </p:sp>
      <p:sp>
        <p:nvSpPr>
          <p:cNvPr id="3" name="Content Placeholder 2"/>
          <p:cNvSpPr>
            <a:spLocks noGrp="1"/>
          </p:cNvSpPr>
          <p:nvPr>
            <p:ph sz="quarter" idx="1"/>
          </p:nvPr>
        </p:nvSpPr>
        <p:spPr/>
        <p:txBody>
          <a:bodyPr/>
          <a:lstStyle/>
          <a:p>
            <a:r>
              <a:rPr lang="en-GB" dirty="0" smtClean="0">
                <a:latin typeface="Times New Roman" pitchFamily="18" charset="0"/>
                <a:cs typeface="Times New Roman" pitchFamily="18" charset="0"/>
              </a:rPr>
              <a:t>The above is just an example of cities that have impressed urban agriculture, however using the two examples all cities can also join.  Agriculture ensures that food is available, affordable and accessible at any time.  However the government should be supportive by creating a conducive environment  in terms of policies. </a:t>
            </a:r>
            <a:endParaRPr lang="en-GB" dirty="0">
              <a:latin typeface="Times New Roman" pitchFamily="18" charset="0"/>
              <a:cs typeface="Times New Roman" pitchFamily="18"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References </a:t>
            </a:r>
            <a:endParaRPr lang="en-GB" dirty="0"/>
          </a:p>
        </p:txBody>
      </p:sp>
      <p:sp>
        <p:nvSpPr>
          <p:cNvPr id="3" name="Content Placeholder 2"/>
          <p:cNvSpPr>
            <a:spLocks noGrp="1"/>
          </p:cNvSpPr>
          <p:nvPr>
            <p:ph sz="quarter" idx="1"/>
          </p:nvPr>
        </p:nvSpPr>
        <p:spPr/>
        <p:txBody>
          <a:bodyPr/>
          <a:lstStyle/>
          <a:p>
            <a:r>
              <a:rPr lang="en-US" dirty="0" smtClean="0"/>
              <a:t>http://seedstock.com/2014/05/27/10-american-cities-lead-the-way-with-urban-agriculture-ordinances</a:t>
            </a:r>
            <a:r>
              <a:rPr lang="en-GB" dirty="0" smtClean="0"/>
              <a:t>.</a:t>
            </a:r>
            <a:endParaRPr lang="en-GB" smtClean="0"/>
          </a:p>
          <a:p>
            <a:endParaRPr lang="en-GB"/>
          </a:p>
        </p:txBody>
      </p:sp>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Civi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Civic</Template>
  <TotalTime>96</TotalTime>
  <Words>413</Words>
  <Application>Microsoft Office PowerPoint</Application>
  <PresentationFormat>On-screen Show (4:3)</PresentationFormat>
  <Paragraphs>24</Paragraphs>
  <Slides>9</Slides>
  <Notes>0</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Civic</vt:lpstr>
      <vt:lpstr>URBAN FARMING AND SECURITY</vt:lpstr>
      <vt:lpstr>Urban farming and security</vt:lpstr>
      <vt:lpstr>Detroit, Michigan</vt:lpstr>
      <vt:lpstr>Urban farming in Detroit</vt:lpstr>
      <vt:lpstr>Minneapolis, Minnesota</vt:lpstr>
      <vt:lpstr>Urban farming in the US</vt:lpstr>
      <vt:lpstr>Significance of  urban family</vt:lpstr>
      <vt:lpstr>Conclusion </vt:lpstr>
      <vt:lpstr>References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URBAN FARMING AND SECURITY</dc:title>
  <dc:creator>hp ProBook 4530 User</dc:creator>
  <cp:lastModifiedBy>hp ProBook 4530 User</cp:lastModifiedBy>
  <cp:revision>8</cp:revision>
  <dcterms:created xsi:type="dcterms:W3CDTF">2018-11-29T04:30:37Z</dcterms:created>
  <dcterms:modified xsi:type="dcterms:W3CDTF">2018-11-29T06:07:13Z</dcterms:modified>
</cp:coreProperties>
</file>